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244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1975-18F9-466F-ADD3-FF6F35EEF075}" type="datetimeFigureOut">
              <a:rPr lang="es-ES" smtClean="0"/>
              <a:t>10/11/2015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A72-BDDB-4059-986E-6A2FDC3708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863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1975-18F9-466F-ADD3-FF6F35EEF075}" type="datetimeFigureOut">
              <a:rPr lang="es-ES" smtClean="0"/>
              <a:t>10/11/2015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A72-BDDB-4059-986E-6A2FDC3708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47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1975-18F9-466F-ADD3-FF6F35EEF075}" type="datetimeFigureOut">
              <a:rPr lang="es-ES" smtClean="0"/>
              <a:t>10/11/2015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A72-BDDB-4059-986E-6A2FDC3708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183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1975-18F9-466F-ADD3-FF6F35EEF075}" type="datetimeFigureOut">
              <a:rPr lang="es-ES" smtClean="0"/>
              <a:t>10/11/2015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A72-BDDB-4059-986E-6A2FDC3708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1975-18F9-466F-ADD3-FF6F35EEF075}" type="datetimeFigureOut">
              <a:rPr lang="es-ES" smtClean="0"/>
              <a:t>10/11/2015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A72-BDDB-4059-986E-6A2FDC3708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1583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1975-18F9-466F-ADD3-FF6F35EEF075}" type="datetimeFigureOut">
              <a:rPr lang="es-ES" smtClean="0"/>
              <a:t>10/11/2015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A72-BDDB-4059-986E-6A2FDC3708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772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1975-18F9-466F-ADD3-FF6F35EEF075}" type="datetimeFigureOut">
              <a:rPr lang="es-ES" smtClean="0"/>
              <a:t>10/11/2015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A72-BDDB-4059-986E-6A2FDC3708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1168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1975-18F9-466F-ADD3-FF6F35EEF075}" type="datetimeFigureOut">
              <a:rPr lang="es-ES" smtClean="0"/>
              <a:t>10/11/2015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A72-BDDB-4059-986E-6A2FDC3708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6327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1975-18F9-466F-ADD3-FF6F35EEF075}" type="datetimeFigureOut">
              <a:rPr lang="es-ES" smtClean="0"/>
              <a:t>10/11/2015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A72-BDDB-4059-986E-6A2FDC3708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904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1975-18F9-466F-ADD3-FF6F35EEF075}" type="datetimeFigureOut">
              <a:rPr lang="es-ES" smtClean="0"/>
              <a:t>10/11/2015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A72-BDDB-4059-986E-6A2FDC3708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823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1975-18F9-466F-ADD3-FF6F35EEF075}" type="datetimeFigureOut">
              <a:rPr lang="es-ES" smtClean="0"/>
              <a:t>10/11/2015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3A72-BDDB-4059-986E-6A2FDC3708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988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71975-18F9-466F-ADD3-FF6F35EEF075}" type="datetimeFigureOut">
              <a:rPr lang="es-ES" smtClean="0"/>
              <a:t>10/11/2015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93A72-BDDB-4059-986E-6A2FDC3708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73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Redondear rectángulo de esquina diagonal"/>
          <p:cNvSpPr/>
          <p:nvPr/>
        </p:nvSpPr>
        <p:spPr>
          <a:xfrm>
            <a:off x="237111" y="1835696"/>
            <a:ext cx="6360239" cy="2016224"/>
          </a:xfrm>
          <a:prstGeom prst="round2DiagRect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1340768" y="179512"/>
            <a:ext cx="4155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GOBIERNO DEL ESTADO DE BAJA CALIFORNIA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410" y="8316415"/>
            <a:ext cx="1118942" cy="447577"/>
          </a:xfrm>
          <a:prstGeom prst="rect">
            <a:avLst/>
          </a:prstGeom>
        </p:spPr>
      </p:pic>
      <p:pic>
        <p:nvPicPr>
          <p:cNvPr id="1026" name="Picture 2" descr="LOGOE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179512"/>
            <a:ext cx="64807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6957" y="179512"/>
            <a:ext cx="777065" cy="87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1323352" y="467544"/>
            <a:ext cx="4155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INSTITUTO DE LA JUVENTUD DEL ESTADO</a:t>
            </a:r>
            <a:endParaRPr lang="es-E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Redondear rectángulo de esquina diagonal"/>
          <p:cNvSpPr/>
          <p:nvPr/>
        </p:nvSpPr>
        <p:spPr>
          <a:xfrm>
            <a:off x="308973" y="1259632"/>
            <a:ext cx="1174930" cy="288032"/>
          </a:xfrm>
          <a:prstGeom prst="round2DiagRect">
            <a:avLst>
              <a:gd name="adj1" fmla="val 16667"/>
              <a:gd name="adj2" fmla="val 35234"/>
            </a:avLst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DATOS GENERALES</a:t>
            </a:r>
            <a:endParaRPr lang="es-E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668173" y="683568"/>
            <a:ext cx="3465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 SOCIOECONÓMICO</a:t>
            </a:r>
            <a:endParaRPr lang="es-ES" sz="14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92584" y="1527919"/>
            <a:ext cx="62186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ASUNTO:</a:t>
            </a:r>
            <a:r>
              <a:rPr lang="es-E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</a:t>
            </a:r>
            <a:endParaRPr lang="es-ES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258195" y="1043608"/>
            <a:ext cx="4339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dirty="0" smtClean="0"/>
              <a:t>Mexicali, Baja California  </a:t>
            </a:r>
            <a:r>
              <a:rPr lang="es-ES" sz="1200" dirty="0" err="1" smtClean="0"/>
              <a:t>a____de_________________del</a:t>
            </a:r>
            <a:r>
              <a:rPr lang="es-ES" sz="1200" dirty="0" smtClean="0"/>
              <a:t> 20____</a:t>
            </a:r>
            <a:endParaRPr lang="es-ES" sz="1400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332656" y="2051720"/>
            <a:ext cx="16561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260648" y="2051720"/>
            <a:ext cx="10072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smtClean="0"/>
              <a:t>Apellido Paterno</a:t>
            </a:r>
            <a:endParaRPr lang="es-ES" sz="900" dirty="0"/>
          </a:p>
        </p:txBody>
      </p:sp>
      <p:cxnSp>
        <p:nvCxnSpPr>
          <p:cNvPr id="20" name="19 Conector recto"/>
          <p:cNvCxnSpPr/>
          <p:nvPr/>
        </p:nvCxnSpPr>
        <p:spPr>
          <a:xfrm>
            <a:off x="1988840" y="2051720"/>
            <a:ext cx="16561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1988840" y="2051720"/>
            <a:ext cx="10072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smtClean="0"/>
              <a:t>Apellido Materno</a:t>
            </a:r>
            <a:endParaRPr lang="es-ES" sz="9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4005064" y="2051720"/>
            <a:ext cx="10072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smtClean="0"/>
              <a:t>Nombre(s)</a:t>
            </a:r>
            <a:endParaRPr lang="es-ES" sz="900" dirty="0"/>
          </a:p>
        </p:txBody>
      </p:sp>
      <p:cxnSp>
        <p:nvCxnSpPr>
          <p:cNvPr id="23" name="22 Conector recto"/>
          <p:cNvCxnSpPr/>
          <p:nvPr/>
        </p:nvCxnSpPr>
        <p:spPr>
          <a:xfrm>
            <a:off x="3645024" y="2051720"/>
            <a:ext cx="18339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5805264" y="2051720"/>
            <a:ext cx="5770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5877713" y="2051720"/>
            <a:ext cx="5036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smtClean="0"/>
              <a:t>Edad</a:t>
            </a:r>
            <a:endParaRPr lang="es-ES" sz="900" dirty="0"/>
          </a:p>
        </p:txBody>
      </p:sp>
      <p:sp>
        <p:nvSpPr>
          <p:cNvPr id="31" name="30 CuadroTexto"/>
          <p:cNvSpPr txBox="1"/>
          <p:nvPr/>
        </p:nvSpPr>
        <p:spPr>
          <a:xfrm>
            <a:off x="188640" y="2267744"/>
            <a:ext cx="62741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smtClean="0"/>
              <a:t>DOMICILIO:_________________________________________________________________________________________________</a:t>
            </a:r>
            <a:endParaRPr lang="es-ES" sz="9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188640" y="2540968"/>
            <a:ext cx="62741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smtClean="0"/>
              <a:t>COLONIA:_____________________________________                           MUNICIPIO </a:t>
            </a:r>
            <a:r>
              <a:rPr lang="es-ES" sz="900" dirty="0" err="1" smtClean="0"/>
              <a:t>Ó</a:t>
            </a:r>
            <a:r>
              <a:rPr lang="es-ES" sz="900" dirty="0" smtClean="0"/>
              <a:t> DELEGACIÓN:___________________________</a:t>
            </a:r>
            <a:endParaRPr lang="es-ES" sz="9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179228" y="2771800"/>
            <a:ext cx="62741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smtClean="0"/>
              <a:t>TELÉFONO CASA:_________________________                                                                 CELULAR:______________________________</a:t>
            </a:r>
            <a:endParaRPr lang="es-ES" sz="9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188640" y="2987824"/>
            <a:ext cx="62741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smtClean="0"/>
              <a:t>LUGAR DE NACIMIENTO:_________________________________      FECHA DE NACIMIENTO:______/_________________/______</a:t>
            </a:r>
            <a:endParaRPr lang="es-ES" sz="900" dirty="0"/>
          </a:p>
        </p:txBody>
      </p:sp>
      <p:sp>
        <p:nvSpPr>
          <p:cNvPr id="35" name="34 CuadroTexto"/>
          <p:cNvSpPr txBox="1"/>
          <p:nvPr/>
        </p:nvSpPr>
        <p:spPr>
          <a:xfrm>
            <a:off x="188640" y="3203848"/>
            <a:ext cx="62741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smtClean="0"/>
              <a:t>OCUPACIÓN ACTUAL:_______________________________________                              ESCOLARIDAD:________________________</a:t>
            </a:r>
            <a:endParaRPr lang="es-ES" sz="900" dirty="0"/>
          </a:p>
        </p:txBody>
      </p:sp>
      <p:sp>
        <p:nvSpPr>
          <p:cNvPr id="36" name="35 CuadroTexto"/>
          <p:cNvSpPr txBox="1"/>
          <p:nvPr/>
        </p:nvSpPr>
        <p:spPr>
          <a:xfrm>
            <a:off x="188640" y="3434680"/>
            <a:ext cx="44644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smtClean="0"/>
              <a:t>NO. DE PERSONAS QUE INTEGRAN LA FAMILIA:____________,            EL JEFE DE FAMILIA ES:</a:t>
            </a:r>
            <a:endParaRPr lang="es-ES" sz="9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4653136" y="3434680"/>
            <a:ext cx="216024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</a:p>
        </p:txBody>
      </p:sp>
      <p:sp>
        <p:nvSpPr>
          <p:cNvPr id="38" name="37 CuadroTexto"/>
          <p:cNvSpPr txBox="1"/>
          <p:nvPr/>
        </p:nvSpPr>
        <p:spPr>
          <a:xfrm>
            <a:off x="4984508" y="3434680"/>
            <a:ext cx="216024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</a:p>
        </p:txBody>
      </p:sp>
      <p:graphicFrame>
        <p:nvGraphicFramePr>
          <p:cNvPr id="28" name="2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301740"/>
              </p:ext>
            </p:extLst>
          </p:nvPr>
        </p:nvGraphicFramePr>
        <p:xfrm>
          <a:off x="237111" y="3923928"/>
          <a:ext cx="3065317" cy="136006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93109"/>
                <a:gridCol w="504056"/>
                <a:gridCol w="1368152"/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es-ES" sz="800" dirty="0" smtClean="0"/>
                        <a:t>PARENTESCO</a:t>
                      </a:r>
                      <a:endParaRPr lang="es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dirty="0" smtClean="0"/>
                        <a:t>EDAD</a:t>
                      </a:r>
                      <a:endParaRPr lang="es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dirty="0" smtClean="0"/>
                        <a:t>OCUPACION</a:t>
                      </a:r>
                      <a:endParaRPr lang="es-ES" sz="800" dirty="0"/>
                    </a:p>
                  </a:txBody>
                  <a:tcPr/>
                </a:tc>
              </a:tr>
              <a:tr h="218688"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</a:tr>
              <a:tr h="185321">
                <a:tc>
                  <a:txBody>
                    <a:bodyPr/>
                    <a:lstStyle/>
                    <a:p>
                      <a:endParaRPr lang="es-E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</a:tr>
              <a:tr h="250650">
                <a:tc>
                  <a:txBody>
                    <a:bodyPr/>
                    <a:lstStyle/>
                    <a:p>
                      <a:endParaRPr lang="es-E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</a:tr>
              <a:tr h="250650">
                <a:tc>
                  <a:txBody>
                    <a:bodyPr/>
                    <a:lstStyle/>
                    <a:p>
                      <a:endParaRPr lang="es-E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</a:tr>
              <a:tr h="168161">
                <a:tc>
                  <a:txBody>
                    <a:bodyPr/>
                    <a:lstStyle/>
                    <a:p>
                      <a:endParaRPr lang="es-E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4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357769"/>
              </p:ext>
            </p:extLst>
          </p:nvPr>
        </p:nvGraphicFramePr>
        <p:xfrm>
          <a:off x="3532035" y="3923928"/>
          <a:ext cx="3065317" cy="136006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93109"/>
                <a:gridCol w="504056"/>
                <a:gridCol w="1368152"/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es-ES" sz="800" dirty="0" smtClean="0"/>
                        <a:t>PARENTESCO</a:t>
                      </a:r>
                      <a:endParaRPr lang="es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dirty="0" smtClean="0"/>
                        <a:t>EDAD</a:t>
                      </a:r>
                      <a:endParaRPr lang="es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dirty="0" smtClean="0"/>
                        <a:t>OCUPACION</a:t>
                      </a:r>
                      <a:endParaRPr lang="es-ES" sz="800" dirty="0"/>
                    </a:p>
                  </a:txBody>
                  <a:tcPr/>
                </a:tc>
              </a:tr>
              <a:tr h="218688"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</a:tr>
              <a:tr h="185321">
                <a:tc>
                  <a:txBody>
                    <a:bodyPr/>
                    <a:lstStyle/>
                    <a:p>
                      <a:endParaRPr lang="es-E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</a:tr>
              <a:tr h="250650">
                <a:tc>
                  <a:txBody>
                    <a:bodyPr/>
                    <a:lstStyle/>
                    <a:p>
                      <a:endParaRPr lang="es-E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</a:tr>
              <a:tr h="250650">
                <a:tc>
                  <a:txBody>
                    <a:bodyPr/>
                    <a:lstStyle/>
                    <a:p>
                      <a:endParaRPr lang="es-E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</a:tr>
              <a:tr h="168161">
                <a:tc>
                  <a:txBody>
                    <a:bodyPr/>
                    <a:lstStyle/>
                    <a:p>
                      <a:endParaRPr lang="es-E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3" name="42 CuadroTexto"/>
          <p:cNvSpPr txBox="1"/>
          <p:nvPr/>
        </p:nvSpPr>
        <p:spPr>
          <a:xfrm>
            <a:off x="116632" y="5349280"/>
            <a:ext cx="6480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smtClean="0"/>
              <a:t>NO. DE PERSONAS DISCAPACITADAS EN EL HOGAR:____________,   TIPO DE DISCAPACIDAD:__________________________________</a:t>
            </a:r>
            <a:endParaRPr lang="es-ES" sz="900" dirty="0"/>
          </a:p>
        </p:txBody>
      </p:sp>
      <p:sp>
        <p:nvSpPr>
          <p:cNvPr id="45" name="44 Redondear rectángulo de esquina diagonal"/>
          <p:cNvSpPr/>
          <p:nvPr/>
        </p:nvSpPr>
        <p:spPr>
          <a:xfrm>
            <a:off x="332656" y="5580112"/>
            <a:ext cx="1584176" cy="288032"/>
          </a:xfrm>
          <a:prstGeom prst="round2DiagRect">
            <a:avLst>
              <a:gd name="adj1" fmla="val 16667"/>
              <a:gd name="adj2" fmla="val 35234"/>
            </a:avLst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INGRESOS MENSUALES</a:t>
            </a:r>
            <a:endParaRPr lang="es-E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6" name="4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496998"/>
              </p:ext>
            </p:extLst>
          </p:nvPr>
        </p:nvGraphicFramePr>
        <p:xfrm>
          <a:off x="260648" y="5940152"/>
          <a:ext cx="2952328" cy="63016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76064"/>
                <a:gridCol w="792088"/>
                <a:gridCol w="792088"/>
                <a:gridCol w="792088"/>
              </a:tblGrid>
              <a:tr h="144016">
                <a:tc>
                  <a:txBody>
                    <a:bodyPr/>
                    <a:lstStyle/>
                    <a:p>
                      <a:pPr algn="l"/>
                      <a:r>
                        <a:rPr lang="es-ES" sz="700" dirty="0" smtClean="0"/>
                        <a:t>PADRE</a:t>
                      </a:r>
                      <a:endParaRPr lang="es-E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700" dirty="0" smtClean="0"/>
                        <a:t>$</a:t>
                      </a:r>
                      <a:endParaRPr lang="es-E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700" dirty="0" smtClean="0"/>
                        <a:t>HIJO(S)</a:t>
                      </a:r>
                      <a:endParaRPr lang="es-E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700" dirty="0" smtClean="0"/>
                        <a:t>$</a:t>
                      </a:r>
                      <a:endParaRPr lang="es-ES" sz="700" dirty="0"/>
                    </a:p>
                  </a:txBody>
                  <a:tcPr/>
                </a:tc>
              </a:tr>
              <a:tr h="218688">
                <a:tc>
                  <a:txBody>
                    <a:bodyPr/>
                    <a:lstStyle/>
                    <a:p>
                      <a:r>
                        <a:rPr lang="es-ES" sz="700" dirty="0" smtClean="0"/>
                        <a:t>MADRE</a:t>
                      </a:r>
                      <a:endParaRPr lang="es-E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700" dirty="0" smtClean="0"/>
                        <a:t>$</a:t>
                      </a:r>
                      <a:endParaRPr lang="es-E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700" dirty="0" smtClean="0"/>
                        <a:t>OTROS ING.</a:t>
                      </a:r>
                      <a:endParaRPr lang="es-E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700" dirty="0" smtClean="0"/>
                        <a:t>$</a:t>
                      </a:r>
                      <a:endParaRPr lang="es-ES" sz="700" dirty="0"/>
                    </a:p>
                  </a:txBody>
                  <a:tcPr/>
                </a:tc>
              </a:tr>
              <a:tr h="168161">
                <a:tc gridSpan="3">
                  <a:txBody>
                    <a:bodyPr/>
                    <a:lstStyle/>
                    <a:p>
                      <a:pPr algn="r"/>
                      <a:r>
                        <a:rPr lang="es-ES" sz="800" dirty="0" smtClean="0"/>
                        <a:t>TOTAL DE INGRESOS</a:t>
                      </a:r>
                      <a:endParaRPr lang="es-E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 dirty="0" smtClean="0"/>
                        <a:t>$</a:t>
                      </a:r>
                      <a:endParaRPr lang="es-E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7" name="46 Redondear rectángulo de esquina diagonal"/>
          <p:cNvSpPr/>
          <p:nvPr/>
        </p:nvSpPr>
        <p:spPr>
          <a:xfrm>
            <a:off x="3429000" y="5580112"/>
            <a:ext cx="1584176" cy="288032"/>
          </a:xfrm>
          <a:prstGeom prst="round2DiagRect">
            <a:avLst>
              <a:gd name="adj1" fmla="val 16667"/>
              <a:gd name="adj2" fmla="val 35234"/>
            </a:avLst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s-ES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GRESOS MENSUALES</a:t>
            </a:r>
            <a:endParaRPr lang="es-E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8" name="4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523994"/>
              </p:ext>
            </p:extLst>
          </p:nvPr>
        </p:nvGraphicFramePr>
        <p:xfrm>
          <a:off x="3325694" y="5947400"/>
          <a:ext cx="3271658" cy="107287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51378"/>
                <a:gridCol w="720080"/>
                <a:gridCol w="936104"/>
                <a:gridCol w="864096"/>
              </a:tblGrid>
              <a:tr h="144016">
                <a:tc>
                  <a:txBody>
                    <a:bodyPr/>
                    <a:lstStyle/>
                    <a:p>
                      <a:pPr algn="l"/>
                      <a:r>
                        <a:rPr lang="es-ES" sz="700" b="0" dirty="0" smtClean="0"/>
                        <a:t>RENTA</a:t>
                      </a:r>
                      <a:endParaRPr lang="es-ES" sz="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700" dirty="0" smtClean="0"/>
                        <a:t>$</a:t>
                      </a:r>
                      <a:endParaRPr lang="es-E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700" b="0" dirty="0" smtClean="0"/>
                        <a:t>AGUA</a:t>
                      </a:r>
                      <a:endParaRPr lang="es-ES" sz="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700" dirty="0" smtClean="0"/>
                        <a:t>$</a:t>
                      </a:r>
                      <a:endParaRPr lang="es-ES" sz="700" dirty="0"/>
                    </a:p>
                  </a:txBody>
                  <a:tcPr/>
                </a:tc>
              </a:tr>
              <a:tr h="218688">
                <a:tc>
                  <a:txBody>
                    <a:bodyPr/>
                    <a:lstStyle/>
                    <a:p>
                      <a:r>
                        <a:rPr lang="es-ES" sz="700" dirty="0" smtClean="0"/>
                        <a:t>LUZ</a:t>
                      </a:r>
                      <a:endParaRPr lang="es-E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600" dirty="0" smtClean="0"/>
                        <a:t>$</a:t>
                      </a:r>
                      <a:endParaRPr lang="es-E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700" dirty="0" smtClean="0"/>
                        <a:t>GAS</a:t>
                      </a:r>
                      <a:endParaRPr lang="es-E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700" dirty="0" smtClean="0"/>
                        <a:t>$</a:t>
                      </a:r>
                      <a:endParaRPr lang="es-ES" sz="700" dirty="0"/>
                    </a:p>
                  </a:txBody>
                  <a:tcPr/>
                </a:tc>
              </a:tr>
              <a:tr h="218688">
                <a:tc>
                  <a:txBody>
                    <a:bodyPr/>
                    <a:lstStyle/>
                    <a:p>
                      <a:r>
                        <a:rPr lang="es-ES" sz="700" dirty="0" smtClean="0"/>
                        <a:t>EDUCACION</a:t>
                      </a:r>
                      <a:endParaRPr lang="es-E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700" dirty="0" smtClean="0"/>
                        <a:t>$</a:t>
                      </a:r>
                      <a:endParaRPr lang="es-E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700" dirty="0" smtClean="0"/>
                        <a:t>TRANSPORTE</a:t>
                      </a:r>
                      <a:endParaRPr lang="es-E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700" dirty="0" smtClean="0"/>
                        <a:t>$</a:t>
                      </a:r>
                      <a:endParaRPr lang="es-ES" sz="700" dirty="0"/>
                    </a:p>
                  </a:txBody>
                  <a:tcPr/>
                </a:tc>
              </a:tr>
              <a:tr h="218688">
                <a:tc>
                  <a:txBody>
                    <a:bodyPr/>
                    <a:lstStyle/>
                    <a:p>
                      <a:r>
                        <a:rPr lang="es-ES" sz="700" dirty="0" smtClean="0"/>
                        <a:t>ALIMENTOS</a:t>
                      </a:r>
                      <a:endParaRPr lang="es-E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700" dirty="0" smtClean="0"/>
                        <a:t>$</a:t>
                      </a:r>
                      <a:endParaRPr lang="es-E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700" dirty="0" smtClean="0"/>
                        <a:t>VESTIDO</a:t>
                      </a:r>
                      <a:endParaRPr lang="es-E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700" dirty="0" smtClean="0"/>
                        <a:t>$</a:t>
                      </a:r>
                      <a:endParaRPr lang="es-ES" sz="700" dirty="0"/>
                    </a:p>
                  </a:txBody>
                  <a:tcPr/>
                </a:tc>
              </a:tr>
              <a:tr h="218688">
                <a:tc>
                  <a:txBody>
                    <a:bodyPr/>
                    <a:lstStyle/>
                    <a:p>
                      <a:r>
                        <a:rPr lang="es-ES" sz="700" dirty="0" smtClean="0"/>
                        <a:t>SERV. MED.</a:t>
                      </a:r>
                      <a:endParaRPr lang="es-E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700" dirty="0" smtClean="0"/>
                        <a:t>$</a:t>
                      </a:r>
                      <a:endParaRPr lang="es-E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700" b="1" dirty="0" smtClean="0"/>
                        <a:t>TOTAL DE</a:t>
                      </a:r>
                      <a:r>
                        <a:rPr lang="es-ES" sz="700" b="1" baseline="0" dirty="0" smtClean="0"/>
                        <a:t> </a:t>
                      </a:r>
                      <a:r>
                        <a:rPr lang="es-ES" sz="700" b="1" dirty="0" smtClean="0"/>
                        <a:t>EGRESOS</a:t>
                      </a:r>
                      <a:endParaRPr lang="es-ES" sz="7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800" dirty="0" smtClean="0"/>
                        <a:t>$</a:t>
                      </a:r>
                      <a:endParaRPr lang="es-ES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9" name="4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003199"/>
              </p:ext>
            </p:extLst>
          </p:nvPr>
        </p:nvGraphicFramePr>
        <p:xfrm>
          <a:off x="260648" y="6646128"/>
          <a:ext cx="2952328" cy="5181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54204"/>
                <a:gridCol w="624531"/>
                <a:gridCol w="624531"/>
                <a:gridCol w="624531"/>
                <a:gridCol w="624531"/>
              </a:tblGrid>
              <a:tr h="144016">
                <a:tc gridSpan="5">
                  <a:txBody>
                    <a:bodyPr/>
                    <a:lstStyle/>
                    <a:p>
                      <a:pPr algn="ctr"/>
                      <a:r>
                        <a:rPr lang="es-MX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¿</a:t>
                      </a:r>
                      <a:r>
                        <a:rPr lang="es-ES" sz="800" dirty="0" smtClean="0"/>
                        <a:t>CON QUE SERVICIOS</a:t>
                      </a:r>
                      <a:r>
                        <a:rPr lang="es-ES" sz="800" baseline="0" dirty="0" smtClean="0"/>
                        <a:t> MÉDICOS CUENTAS?</a:t>
                      </a:r>
                      <a:endParaRPr lang="es-E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ES" sz="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ES" sz="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ES" sz="700" dirty="0"/>
                    </a:p>
                  </a:txBody>
                  <a:tcPr/>
                </a:tc>
              </a:tr>
              <a:tr h="218688"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 smtClean="0"/>
                        <a:t>IMSS</a:t>
                      </a:r>
                      <a:endParaRPr lang="es-ES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 smtClean="0"/>
                        <a:t>SSA</a:t>
                      </a:r>
                      <a:endParaRPr lang="es-ES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 smtClean="0"/>
                        <a:t>ISSSTE</a:t>
                      </a:r>
                      <a:endParaRPr lang="es-ES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 smtClean="0"/>
                        <a:t>ISSSTECALI</a:t>
                      </a:r>
                      <a:endParaRPr lang="es-ES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 smtClean="0"/>
                        <a:t>SEGURO</a:t>
                      </a:r>
                      <a:r>
                        <a:rPr lang="es-ES" sz="700" b="1" baseline="0" dirty="0" smtClean="0"/>
                        <a:t> POPULAR</a:t>
                      </a:r>
                      <a:endParaRPr lang="es-ES" sz="7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0" name="49 Redondear rectángulo de esquina diagonal"/>
          <p:cNvSpPr/>
          <p:nvPr/>
        </p:nvSpPr>
        <p:spPr>
          <a:xfrm>
            <a:off x="315801" y="7308304"/>
            <a:ext cx="1584176" cy="288032"/>
          </a:xfrm>
          <a:prstGeom prst="round2DiagRect">
            <a:avLst>
              <a:gd name="adj1" fmla="val 16667"/>
              <a:gd name="adj2" fmla="val 35234"/>
            </a:avLst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CONDICIONES DE VIVIENDA</a:t>
            </a:r>
            <a:endParaRPr lang="es-E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1" name="5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740753"/>
              </p:ext>
            </p:extLst>
          </p:nvPr>
        </p:nvGraphicFramePr>
        <p:xfrm>
          <a:off x="2204864" y="7236296"/>
          <a:ext cx="1944216" cy="43204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76064"/>
                <a:gridCol w="792088"/>
                <a:gridCol w="576064"/>
              </a:tblGrid>
              <a:tr h="144016">
                <a:tc gridSpan="3">
                  <a:txBody>
                    <a:bodyPr/>
                    <a:lstStyle/>
                    <a:p>
                      <a:pPr algn="ctr"/>
                      <a:r>
                        <a:rPr lang="es-MX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¿</a:t>
                      </a:r>
                      <a:r>
                        <a:rPr lang="es-ES" sz="800" baseline="0" dirty="0" smtClean="0"/>
                        <a:t> CUENTAS CON CASA?</a:t>
                      </a:r>
                      <a:endParaRPr lang="es-E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ES" sz="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ES" sz="700" dirty="0"/>
                    </a:p>
                  </a:txBody>
                  <a:tcPr/>
                </a:tc>
              </a:tr>
              <a:tr h="218688"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 smtClean="0"/>
                        <a:t>PROPIA</a:t>
                      </a:r>
                      <a:endParaRPr lang="es-ES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 smtClean="0"/>
                        <a:t>RENTADA</a:t>
                      </a:r>
                      <a:endParaRPr lang="es-ES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 smtClean="0"/>
                        <a:t>PRESTADA</a:t>
                      </a:r>
                      <a:endParaRPr lang="es-ES" sz="7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2" name="5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035610"/>
              </p:ext>
            </p:extLst>
          </p:nvPr>
        </p:nvGraphicFramePr>
        <p:xfrm>
          <a:off x="4653136" y="7236296"/>
          <a:ext cx="1944216" cy="43204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76064"/>
                <a:gridCol w="792088"/>
                <a:gridCol w="576064"/>
              </a:tblGrid>
              <a:tr h="144016">
                <a:tc gridSpan="3">
                  <a:txBody>
                    <a:bodyPr/>
                    <a:lstStyle/>
                    <a:p>
                      <a:pPr algn="ctr"/>
                      <a:r>
                        <a:rPr lang="es-MX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¿</a:t>
                      </a:r>
                      <a:r>
                        <a:rPr lang="es-ES" sz="800" baseline="0" dirty="0" smtClean="0"/>
                        <a:t> TIPO DE VIVIENDA?</a:t>
                      </a:r>
                      <a:endParaRPr lang="es-E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ES" sz="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ES" sz="700" dirty="0"/>
                    </a:p>
                  </a:txBody>
                  <a:tcPr/>
                </a:tc>
              </a:tr>
              <a:tr h="218688"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 smtClean="0"/>
                        <a:t>URBANA</a:t>
                      </a:r>
                      <a:endParaRPr lang="es-ES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 smtClean="0"/>
                        <a:t>SUBURBANA</a:t>
                      </a:r>
                      <a:endParaRPr lang="es-ES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 smtClean="0"/>
                        <a:t>RURAL</a:t>
                      </a:r>
                      <a:endParaRPr lang="es-ES" sz="7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3" name="5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790868"/>
              </p:ext>
            </p:extLst>
          </p:nvPr>
        </p:nvGraphicFramePr>
        <p:xfrm>
          <a:off x="260648" y="7740352"/>
          <a:ext cx="2736304" cy="43204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76064"/>
                <a:gridCol w="576064"/>
                <a:gridCol w="576064"/>
                <a:gridCol w="576064"/>
                <a:gridCol w="432048"/>
              </a:tblGrid>
              <a:tr h="144016">
                <a:tc gridSpan="5">
                  <a:txBody>
                    <a:bodyPr/>
                    <a:lstStyle/>
                    <a:p>
                      <a:pPr algn="ctr"/>
                      <a:r>
                        <a:rPr lang="es-MX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¿</a:t>
                      </a:r>
                      <a:r>
                        <a:rPr lang="es-ES" sz="800" baseline="0" dirty="0" smtClean="0"/>
                        <a:t> MATERIAL DE LA VIVIENDA?</a:t>
                      </a:r>
                      <a:endParaRPr lang="es-E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ES" sz="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ES" sz="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sz="800" dirty="0"/>
                    </a:p>
                  </a:txBody>
                  <a:tcPr/>
                </a:tc>
              </a:tr>
              <a:tr h="218688"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 smtClean="0"/>
                        <a:t>BLOQUE</a:t>
                      </a:r>
                      <a:endParaRPr lang="es-ES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 smtClean="0"/>
                        <a:t>LADRILLO</a:t>
                      </a:r>
                      <a:endParaRPr lang="es-ES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 smtClean="0"/>
                        <a:t>MADERA</a:t>
                      </a:r>
                      <a:endParaRPr lang="es-ES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 smtClean="0"/>
                        <a:t>CARTON</a:t>
                      </a:r>
                      <a:endParaRPr lang="es-ES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 smtClean="0"/>
                        <a:t>OTRO</a:t>
                      </a:r>
                      <a:endParaRPr lang="es-ES" sz="7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4" name="5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985297"/>
              </p:ext>
            </p:extLst>
          </p:nvPr>
        </p:nvGraphicFramePr>
        <p:xfrm>
          <a:off x="3861048" y="7740352"/>
          <a:ext cx="2736304" cy="43204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64096"/>
                <a:gridCol w="432048"/>
                <a:gridCol w="1008112"/>
                <a:gridCol w="432048"/>
              </a:tblGrid>
              <a:tr h="144016">
                <a:tc gridSpan="4">
                  <a:txBody>
                    <a:bodyPr/>
                    <a:lstStyle/>
                    <a:p>
                      <a:pPr algn="ctr"/>
                      <a:r>
                        <a:rPr lang="es-MX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¿</a:t>
                      </a:r>
                      <a:r>
                        <a:rPr lang="es-ES" sz="800" baseline="0" dirty="0" smtClean="0"/>
                        <a:t> SERVICIOS CON LOS QUE CUENTA?</a:t>
                      </a:r>
                      <a:endParaRPr lang="es-E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ES" sz="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ES" sz="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sz="800" dirty="0"/>
                    </a:p>
                  </a:txBody>
                  <a:tcPr/>
                </a:tc>
              </a:tr>
              <a:tr h="218688"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 smtClean="0"/>
                        <a:t>AGUA</a:t>
                      </a:r>
                      <a:r>
                        <a:rPr lang="es-ES" sz="700" b="1" baseline="0" dirty="0" smtClean="0"/>
                        <a:t> POTABLE</a:t>
                      </a:r>
                      <a:endParaRPr lang="es-ES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 smtClean="0"/>
                        <a:t>LUZ</a:t>
                      </a:r>
                      <a:endParaRPr lang="es-ES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 smtClean="0"/>
                        <a:t>DRENAJE</a:t>
                      </a:r>
                      <a:endParaRPr lang="es-ES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 smtClean="0"/>
                        <a:t>OTRO</a:t>
                      </a:r>
                      <a:endParaRPr lang="es-ES" sz="7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5" name="54 CuadroTexto"/>
          <p:cNvSpPr txBox="1"/>
          <p:nvPr/>
        </p:nvSpPr>
        <p:spPr>
          <a:xfrm>
            <a:off x="44624" y="8301608"/>
            <a:ext cx="52565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smtClean="0"/>
              <a:t>SOLICITANTE:  NOMBRE_______________________________________,   FIRMA:______________________</a:t>
            </a:r>
            <a:endParaRPr lang="es-ES" sz="900" dirty="0"/>
          </a:p>
        </p:txBody>
      </p:sp>
      <p:pic>
        <p:nvPicPr>
          <p:cNvPr id="56" name="18 Imagen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0235" y="8532440"/>
            <a:ext cx="5016957" cy="46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71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203</Words>
  <Application>Microsoft Office PowerPoint</Application>
  <PresentationFormat>Presentación en pantalla (4:3)</PresentationFormat>
  <Paragraphs>84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injuven9</dc:creator>
  <cp:lastModifiedBy>Usuario</cp:lastModifiedBy>
  <cp:revision>20</cp:revision>
  <cp:lastPrinted>2015-02-19T22:37:17Z</cp:lastPrinted>
  <dcterms:created xsi:type="dcterms:W3CDTF">2015-02-19T18:39:40Z</dcterms:created>
  <dcterms:modified xsi:type="dcterms:W3CDTF">2015-11-10T19:40:07Z</dcterms:modified>
</cp:coreProperties>
</file>